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Quintessential" panose="020B0604020202020204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OEcpH4pNBu/FBPP9PEZ5I/6hV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yla Bor" initials="" lastIdx="1" clrIdx="0"/>
  <p:cmAuthor id="1" name="Constance" initials="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50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19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03" name="Google Shape;103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 citation">
  <p:cSld name="Carte nom cita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rai ou faux">
  <p:cSld name="Vrai ou faux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4" name="Google Shape;144;p1"/>
          <p:cNvSpPr txBox="1">
            <a:spLocks noGrp="1"/>
          </p:cNvSpPr>
          <p:nvPr>
            <p:ph type="ctrTitle"/>
          </p:nvPr>
        </p:nvSpPr>
        <p:spPr>
          <a:xfrm>
            <a:off x="856618" y="1069279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Quintessential"/>
              <a:buNone/>
            </a:pPr>
            <a:r>
              <a:rPr lang="fr-FR" sz="7200" dirty="0">
                <a:latin typeface="Quintessential"/>
                <a:ea typeface="Quintessential"/>
                <a:cs typeface="Quintessential"/>
                <a:sym typeface="Quintessential"/>
              </a:rPr>
              <a:t>Poème « Une vie, une étoile »</a:t>
            </a:r>
            <a:endParaRPr dirty="0"/>
          </a:p>
        </p:txBody>
      </p:sp>
      <p:sp>
        <p:nvSpPr>
          <p:cNvPr id="145" name="Google Shape;145;p1"/>
          <p:cNvSpPr txBox="1">
            <a:spLocks noGrp="1"/>
          </p:cNvSpPr>
          <p:nvPr>
            <p:ph type="subTitle" idx="1"/>
          </p:nvPr>
        </p:nvSpPr>
        <p:spPr>
          <a:xfrm>
            <a:off x="856618" y="3348057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fr-FR" sz="2800" dirty="0">
                <a:solidFill>
                  <a:schemeClr val="accen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Écrit par Laura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1</a:t>
            </a:r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body" idx="1"/>
          </p:nvPr>
        </p:nvSpPr>
        <p:spPr>
          <a:xfrm>
            <a:off x="5000655" y="565069"/>
            <a:ext cx="5913606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 b="0" i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Une voix légère volait au vent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 virevoltait au gré du temps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Sous le tison ardent de ses accords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L’horizon se teintait de vie et d’or.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336269" y="2760451"/>
            <a:ext cx="81843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verbes et dites à quel est le temps ils sont conjugués et pourquoi.</a:t>
            </a:r>
            <a:endParaRPr/>
          </a:p>
        </p:txBody>
      </p:sp>
      <p:sp>
        <p:nvSpPr>
          <p:cNvPr id="218" name="Google Shape;218;p10"/>
          <p:cNvSpPr txBox="1"/>
          <p:nvPr/>
        </p:nvSpPr>
        <p:spPr>
          <a:xfrm>
            <a:off x="336269" y="2759643"/>
            <a:ext cx="8184342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verbes et dites à quel est le temps ils sont conjugués et pourquoi.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Ils sont à l’imparfait. Ce temps est utilisé car il s’agit d’une description, d'une action en progression dans le passé.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000655" y="565019"/>
            <a:ext cx="59136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Une voix légère </a:t>
            </a:r>
            <a:r>
              <a:rPr lang="fr-FR" sz="2400" dirty="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volait</a:t>
            </a:r>
            <a:r>
              <a:rPr lang="fr-FR" sz="2400" dirty="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au vent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</a:t>
            </a:r>
            <a:r>
              <a:rPr lang="fr-FR" sz="2400" dirty="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 dirty="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virevoltait</a:t>
            </a:r>
            <a:r>
              <a:rPr lang="fr-FR" sz="2400" dirty="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au gré du temps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Sous le tison ardent de ses accords</a:t>
            </a:r>
            <a:endParaRPr dirty="0"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L’horizon</a:t>
            </a:r>
            <a:r>
              <a:rPr lang="fr-FR" sz="2400" dirty="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 dirty="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se teintait </a:t>
            </a: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de vie et d’or.</a:t>
            </a: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2</a:t>
            </a:r>
            <a:endParaRPr/>
          </a:p>
        </p:txBody>
      </p:sp>
      <p:sp>
        <p:nvSpPr>
          <p:cNvPr id="225" name="Google Shape;225;p11"/>
          <p:cNvSpPr txBox="1">
            <a:spLocks noGrp="1"/>
          </p:cNvSpPr>
          <p:nvPr>
            <p:ph type="body" idx="1"/>
          </p:nvPr>
        </p:nvSpPr>
        <p:spPr>
          <a:xfrm>
            <a:off x="4635269" y="510236"/>
            <a:ext cx="6502643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est un souffle,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est une vie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 murmure d’étoile, un paradis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Une poussière d’ombre et de lumière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 cœur de sagesse, une source claire.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6" name="Google Shape;226;p11"/>
          <p:cNvSpPr txBox="1"/>
          <p:nvPr/>
        </p:nvSpPr>
        <p:spPr>
          <a:xfrm>
            <a:off x="543098" y="2649977"/>
            <a:ext cx="818434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 représente le pronom « elle » dont l’autrice nous parle tout au long de cette strophe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La voix de Nelson Mandela.</a:t>
            </a:r>
            <a:endParaRPr/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L’esprit de Nelson Mandela.</a:t>
            </a:r>
            <a:endParaRPr/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L’amie de Nelson Mandela.</a:t>
            </a:r>
            <a:endParaRPr/>
          </a:p>
        </p:txBody>
      </p:sp>
      <p:sp>
        <p:nvSpPr>
          <p:cNvPr id="227" name="Google Shape;227;p11"/>
          <p:cNvSpPr txBox="1"/>
          <p:nvPr/>
        </p:nvSpPr>
        <p:spPr>
          <a:xfrm>
            <a:off x="543098" y="2649977"/>
            <a:ext cx="818434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 représente le pronom « elle » dont l’autrice nous parle tout au long de cette strophe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 voix de Nelson Mandela.</a:t>
            </a:r>
            <a:endParaRPr>
              <a:solidFill>
                <a:srgbClr val="FFFFFF"/>
              </a:solidFill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L’esprit de Nelson Mandela.</a:t>
            </a:r>
            <a:endParaRPr/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L’amie de Nelson Mandela.</a:t>
            </a:r>
            <a:endParaRPr sz="2400" b="0" i="0" u="none" strike="noStrike" cap="none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2</a:t>
            </a:r>
            <a:endParaRPr/>
          </a:p>
        </p:txBody>
      </p:sp>
      <p:sp>
        <p:nvSpPr>
          <p:cNvPr id="233" name="Google Shape;233;p12"/>
          <p:cNvSpPr txBox="1">
            <a:spLocks noGrp="1"/>
          </p:cNvSpPr>
          <p:nvPr>
            <p:ph type="body" idx="1"/>
          </p:nvPr>
        </p:nvSpPr>
        <p:spPr>
          <a:xfrm>
            <a:off x="4499910" y="521122"/>
            <a:ext cx="6502643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 est un souffle, elle est une vie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 murmure d’étoile, un paradis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Une poussière d’ombre et de lumière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 cœur de sagesse, une source claire.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34" name="Google Shape;234;p12"/>
          <p:cNvSpPr txBox="1"/>
          <p:nvPr/>
        </p:nvSpPr>
        <p:spPr>
          <a:xfrm>
            <a:off x="543098" y="2751648"/>
            <a:ext cx="8184300" cy="26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Quel figure de style est utilisé dans le vers « Une poussière d’ombre et de lumière » ?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hyperbole</a:t>
            </a: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oxymore.</a:t>
            </a:r>
            <a:endParaRPr/>
          </a:p>
          <a:p>
            <a: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Une litote.</a:t>
            </a:r>
            <a:endParaRPr/>
          </a:p>
        </p:txBody>
      </p:sp>
      <p:sp>
        <p:nvSpPr>
          <p:cNvPr id="235" name="Google Shape;235;p12"/>
          <p:cNvSpPr txBox="1"/>
          <p:nvPr/>
        </p:nvSpPr>
        <p:spPr>
          <a:xfrm>
            <a:off x="543098" y="2751648"/>
            <a:ext cx="81843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Quel figure de style est utilisé dans le vers « Une poussière d’ombre et de lumière » ?</a:t>
            </a:r>
            <a:endParaRPr dirty="0"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hyperbole</a:t>
            </a:r>
            <a:endParaRPr sz="24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Un oxymore, car on assemble deux mots qui ont des sens contradictoires : « ombre » et « lumière ».</a:t>
            </a:r>
            <a:endParaRPr sz="24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Une litote.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3</a:t>
            </a:r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body" idx="1"/>
          </p:nvPr>
        </p:nvSpPr>
        <p:spPr>
          <a:xfrm>
            <a:off x="4374108" y="531783"/>
            <a:ext cx="6502643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Vogue Madiba, vogue sur les rives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Chasse les nuages de nos dérives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Porte ta parole en terre divine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Avant que notre monde ne décline.</a:t>
            </a:r>
            <a:endParaRPr/>
          </a:p>
        </p:txBody>
      </p:sp>
      <p:sp>
        <p:nvSpPr>
          <p:cNvPr id="242" name="Google Shape;242;p13"/>
          <p:cNvSpPr txBox="1"/>
          <p:nvPr/>
        </p:nvSpPr>
        <p:spPr>
          <a:xfrm>
            <a:off x="543098" y="2694283"/>
            <a:ext cx="901759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mots appartenant au champ lexical de la mer. Et grâce à ceux-là, à quoi compare-t-on Nelson Mandela ?</a:t>
            </a:r>
            <a:endParaRPr/>
          </a:p>
        </p:txBody>
      </p:sp>
      <p:sp>
        <p:nvSpPr>
          <p:cNvPr id="243" name="Google Shape;243;p13"/>
          <p:cNvSpPr txBox="1"/>
          <p:nvPr/>
        </p:nvSpPr>
        <p:spPr>
          <a:xfrm>
            <a:off x="4374108" y="531783"/>
            <a:ext cx="6502643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Vogue</a:t>
            </a:r>
            <a:r>
              <a:rPr lang="fr-FR" sz="2400">
                <a:solidFill>
                  <a:srgbClr val="00B0F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Madiba,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vogue</a:t>
            </a:r>
            <a:r>
              <a:rPr lang="fr-FR" sz="2400">
                <a:solidFill>
                  <a:srgbClr val="00B0F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sur les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rives</a:t>
            </a: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00B0F0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Chasse les nuages de nos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dérives</a:t>
            </a: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Porte ta parole en terre divine</a:t>
            </a:r>
            <a:endParaRPr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Avant que notre monde ne décline.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44" name="Google Shape;244;p13"/>
          <p:cNvSpPr txBox="1"/>
          <p:nvPr/>
        </p:nvSpPr>
        <p:spPr>
          <a:xfrm>
            <a:off x="543098" y="2693071"/>
            <a:ext cx="9487510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mots appartenant au champ lexical de la mer. Et grâce à ceux-là, à quoi compare-t-on Nelson Mandela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Ici, Nelson Mandela est comparé à un capitaine de bateau. Le bateau, c'est l'Afrique du Sud, Nelson Mandela est donc son capitaine, son guide vers des jours meilleurs, n'oublions pas qu'il a été président de ce pays : un vrai capitaine !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3</a:t>
            </a:r>
            <a:endParaRPr/>
          </a:p>
        </p:txBody>
      </p:sp>
      <p:sp>
        <p:nvSpPr>
          <p:cNvPr id="250" name="Google Shape;250;p14"/>
          <p:cNvSpPr txBox="1">
            <a:spLocks noGrp="1"/>
          </p:cNvSpPr>
          <p:nvPr>
            <p:ph type="body" idx="1"/>
          </p:nvPr>
        </p:nvSpPr>
        <p:spPr>
          <a:xfrm>
            <a:off x="3139196" y="1163379"/>
            <a:ext cx="6502643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Vogue Madiba, vogue sur les rives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Chasse les nuages de nos dérives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Porte ta parole en terre divine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Avant que notre monde ne décline.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1" name="Google Shape;251;p14"/>
          <p:cNvSpPr txBox="1"/>
          <p:nvPr/>
        </p:nvSpPr>
        <p:spPr>
          <a:xfrm>
            <a:off x="543098" y="3187083"/>
            <a:ext cx="818434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verbes et dites à quel est le temps ils sont conjugués et pourquoi.</a:t>
            </a:r>
            <a:endParaRPr/>
          </a:p>
        </p:txBody>
      </p:sp>
      <p:sp>
        <p:nvSpPr>
          <p:cNvPr id="252" name="Google Shape;252;p14"/>
          <p:cNvSpPr txBox="1"/>
          <p:nvPr/>
        </p:nvSpPr>
        <p:spPr>
          <a:xfrm>
            <a:off x="3139271" y="1163329"/>
            <a:ext cx="65025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Vogue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Madiba,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vogue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sur les rives</a:t>
            </a:r>
            <a:endParaRPr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Chasse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les nuages de nos dérives</a:t>
            </a:r>
            <a:endParaRPr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Porte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ta parole en terre divine</a:t>
            </a:r>
            <a:endParaRPr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Avant que notre monde ne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décline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53" name="Google Shape;253;p14"/>
          <p:cNvSpPr txBox="1"/>
          <p:nvPr/>
        </p:nvSpPr>
        <p:spPr>
          <a:xfrm>
            <a:off x="543098" y="3185871"/>
            <a:ext cx="818434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verbes et dites à quel est le temps ils sont conjugués et pourquoi.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À part « décline » qui est au présent de l’indicatif, tous les verbes sont à l’impératif. Il sert ici à faire un souhait car même si Madiba est décédé, l’autrice souhaite que sa voix, sa parole continue à se répandre.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4</a:t>
            </a: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body" idx="1"/>
          </p:nvPr>
        </p:nvSpPr>
        <p:spPr>
          <a:xfrm>
            <a:off x="3139196" y="1163379"/>
            <a:ext cx="6502643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À l’aube de ton ultime soupir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Danse l’espoir des rêves à venir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Le silence dessine un arc-en-ciel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Nelson, une vie, un souffle éternel.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543098" y="3187083"/>
            <a:ext cx="882442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mots ou expressions qui ont un lien avec la mort dans cette strophe. Et à quoi chacun de ces mots réfèrent-ils ?</a:t>
            </a:r>
            <a:endParaRPr/>
          </a:p>
        </p:txBody>
      </p:sp>
      <p:sp>
        <p:nvSpPr>
          <p:cNvPr id="261" name="Google Shape;261;p15"/>
          <p:cNvSpPr txBox="1"/>
          <p:nvPr/>
        </p:nvSpPr>
        <p:spPr>
          <a:xfrm>
            <a:off x="3139270" y="1163329"/>
            <a:ext cx="65025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105900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À l’aube de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ton ultime soupir</a:t>
            </a:r>
            <a:endParaRPr/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Danse l’espoir des rêves à venir</a:t>
            </a:r>
            <a:endParaRPr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Le silence 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dessine un arc-en-ciel</a:t>
            </a:r>
            <a:endParaRPr>
              <a:solidFill>
                <a:srgbClr val="FFFFFF"/>
              </a:solidFill>
            </a:endParaRPr>
          </a:p>
          <a:p>
            <a:pPr marL="0" marR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Nelson, une vie,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 souffle éternel</a:t>
            </a: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543098" y="3185871"/>
            <a:ext cx="882442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les mots ou expressions qui ont un lien avec la mort dans cette strophe. Et à quoi chacun de ces mots réfèrent-ils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« ton ultime soupir » renvoie à la mort de Nelson Mandela. « Le silence » réfère au deuil dans lequel le pays a été plongé et au vide que sa perte a causé. « un souffle éternel » quant à lui sert à montrer que malgré sa mort, et malgré le silence, ses idées vont et doivent perdurer.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4</a:t>
            </a:r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body" idx="1"/>
          </p:nvPr>
        </p:nvSpPr>
        <p:spPr>
          <a:xfrm>
            <a:off x="3139196" y="1163379"/>
            <a:ext cx="65025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À l’aube de ton ultime soupir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Danse l’espoir des rêves à venir</a:t>
            </a:r>
            <a:endParaRPr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Le silence dessine</a:t>
            </a:r>
            <a:r>
              <a:rPr lang="fr-FR" sz="240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 arc-en-ciel</a:t>
            </a:r>
            <a:endParaRPr/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Nelson, une vie, un souffle éternel.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9" name="Google Shape;269;p16"/>
          <p:cNvSpPr txBox="1"/>
          <p:nvPr/>
        </p:nvSpPr>
        <p:spPr>
          <a:xfrm>
            <a:off x="543098" y="3187083"/>
            <a:ext cx="81843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À quoi le mot « arc-en-ciel » peut-il faire référence ?</a:t>
            </a:r>
            <a:endParaRPr/>
          </a:p>
        </p:txBody>
      </p:sp>
      <p:sp>
        <p:nvSpPr>
          <p:cNvPr id="270" name="Google Shape;270;p16"/>
          <p:cNvSpPr txBox="1"/>
          <p:nvPr/>
        </p:nvSpPr>
        <p:spPr>
          <a:xfrm>
            <a:off x="543098" y="3185871"/>
            <a:ext cx="1021634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À quoi le mot « arc-en-ciel » peut-il faire référence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Pour la météo, il s’agit d’un phénomène qui apparaît lorsque la pluie et le soleil sont ensemble (expression : « après la pluie, le beau temps »).</a:t>
            </a:r>
            <a:endParaRPr>
              <a:solidFill>
                <a:srgbClr val="FFFFFF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Dans la bible il s’agit d’une promesse de paix et de réconciliation.</a:t>
            </a:r>
            <a:endParaRPr>
              <a:solidFill>
                <a:srgbClr val="FFFFFF"/>
              </a:solidFill>
            </a:endParaRPr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lang="fr-FR"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Mais surtout, il s’agit du nom donné à l’Afrique du Sud par Desmond Tutu : « la nation arc-en-ciel ».</a:t>
            </a:r>
            <a:endParaRPr>
              <a:solidFill>
                <a:srgbClr val="FFFFFF"/>
              </a:solidFill>
            </a:endParaRPr>
          </a:p>
          <a:p>
            <a:pPr marL="800100" marR="0" lvl="1" indent="-190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/>
              <a:t>Quelques œuvres rendant hommage à Nelson Mandela</a:t>
            </a:r>
            <a:endParaRPr/>
          </a:p>
        </p:txBody>
      </p:sp>
      <p:sp>
        <p:nvSpPr>
          <p:cNvPr id="276" name="Google Shape;276;p17"/>
          <p:cNvSpPr txBox="1">
            <a:spLocks noGrp="1"/>
          </p:cNvSpPr>
          <p:nvPr>
            <p:ph type="body" idx="1"/>
          </p:nvPr>
        </p:nvSpPr>
        <p:spPr>
          <a:xfrm>
            <a:off x="677333" y="2160590"/>
            <a:ext cx="8996055" cy="218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fr-FR" sz="1800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Invictus de Clint Eastwood en 2009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Mandela un long chemin vers la liberté de Justin Chadwick en 2013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Asimbonanga de Johnny Clegg et Savuka en 1987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Mandela Day de Simple Minds en 1988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fr-FR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Freedom Now de Tracy Chapman en 1989</a:t>
            </a:r>
            <a:endParaRPr/>
          </a:p>
        </p:txBody>
      </p:sp>
      <p:sp>
        <p:nvSpPr>
          <p:cNvPr id="277" name="Google Shape;277;p17"/>
          <p:cNvSpPr txBox="1"/>
          <p:nvPr/>
        </p:nvSpPr>
        <p:spPr>
          <a:xfrm>
            <a:off x="677333" y="4115508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fr-FR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Œuvres françaises y faisant référence</a:t>
            </a:r>
            <a:endParaRPr/>
          </a:p>
        </p:txBody>
      </p:sp>
      <p:sp>
        <p:nvSpPr>
          <p:cNvPr id="278" name="Google Shape;278;p17"/>
          <p:cNvSpPr txBox="1"/>
          <p:nvPr/>
        </p:nvSpPr>
        <p:spPr>
          <a:xfrm>
            <a:off x="677333" y="4775908"/>
            <a:ext cx="8996055" cy="147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fr-FR" sz="1800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Noir et Blanc de Bernard Lavilliers en 1986</a:t>
            </a:r>
            <a:endParaRPr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</a:pPr>
            <a:r>
              <a:rPr lang="fr-FR" sz="1800">
                <a:solidFill>
                  <a:schemeClr val="lt1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Mon Amour Sauvage de Jean Ferrat en 1991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790500" y="344556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L’autrice et le poème</a:t>
            </a:r>
            <a:endParaRPr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278296" y="1206631"/>
            <a:ext cx="9621077" cy="565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Char char="►"/>
            </a:pPr>
            <a:r>
              <a:rPr lang="fr-FR" sz="2035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Laura est avant tout une blogueuse française puis par la suite, devient autrice en publiant ses textes en ligne </a:t>
            </a:r>
            <a:r>
              <a:rPr lang="fr-FR" sz="2035" b="0" i="0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notamment des poèmes</a:t>
            </a:r>
            <a:endParaRPr dirty="0">
              <a:latin typeface="Trebuchet MS" panose="020B0603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None/>
            </a:pPr>
            <a:endParaRPr sz="2035" b="0" i="0" u="none" strike="noStrike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Char char="►"/>
            </a:pPr>
            <a:r>
              <a:rPr lang="fr-FR" sz="2035" b="0" i="0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dont un notable sur Nelson Mandela qu’elle mit en ligne peu de temps après sa mort en décembre 2013 intitulé “Une Vie, une étoile”.</a:t>
            </a:r>
            <a:endParaRPr dirty="0">
              <a:latin typeface="Trebuchet MS" panose="020B0603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None/>
            </a:pPr>
            <a:endParaRPr sz="2035" b="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Char char="►"/>
            </a:pPr>
            <a:r>
              <a:rPr lang="fr-FR" sz="2035" b="0" i="0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Comme elle le dit elle-même, “« Une vie, une étoile » est un texte qui rend hommage à un homme qui a œuvré pour le bien de l’humanité, un être d’exception qui symbolise la paix et le pardon.”</a:t>
            </a:r>
            <a:endParaRPr dirty="0">
              <a:latin typeface="Trebuchet MS" panose="020B0603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None/>
            </a:pPr>
            <a:endParaRPr sz="2035" b="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Char char="►"/>
            </a:pPr>
            <a:r>
              <a:rPr lang="fr-FR" sz="2035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I</a:t>
            </a:r>
            <a:r>
              <a:rPr lang="fr-FR" sz="2035" b="0" i="0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l fait partie du recueil </a:t>
            </a:r>
            <a:r>
              <a:rPr lang="fr-FR" sz="2035" b="0" i="1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Les clins d’œil</a:t>
            </a:r>
            <a:r>
              <a:rPr lang="fr-FR" sz="2035" b="0" i="0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 publié en 2013 qui se trouve sur le site internet suivant : </a:t>
            </a:r>
            <a:endParaRPr dirty="0">
              <a:latin typeface="Trebuchet MS" panose="020B0603020202020204" pitchFamily="34" charset="0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None/>
            </a:pPr>
            <a:endParaRPr sz="2035" b="0" dirty="0">
              <a:solidFill>
                <a:srgbClr val="16B0E3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28"/>
              <a:buChar char="►"/>
            </a:pPr>
            <a:r>
              <a:rPr lang="fr-FR" sz="2035" b="0" i="0" u="none" strike="noStrik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https://www.atramenta.net/lire/une-vie-une-etoile/43835/1#/43835/1#oeuvre_page</a:t>
            </a:r>
            <a:endParaRPr sz="2035" b="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br>
              <a:rPr lang="fr-FR" sz="1665" dirty="0"/>
            </a:br>
            <a:br>
              <a:rPr lang="fr-FR" sz="1665" b="0" dirty="0"/>
            </a:br>
            <a:br>
              <a:rPr lang="fr-FR" sz="1665" dirty="0">
                <a:solidFill>
                  <a:srgbClr val="16B0E3"/>
                </a:solidFill>
              </a:rPr>
            </a:br>
            <a:endParaRPr sz="1665" dirty="0">
              <a:solidFill>
                <a:srgbClr val="16B0E3"/>
              </a:solidFill>
            </a:endParaRPr>
          </a:p>
        </p:txBody>
      </p:sp>
      <p:pic>
        <p:nvPicPr>
          <p:cNvPr id="152" name="Google Shape;15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48525" y="0"/>
            <a:ext cx="2143475" cy="322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"/>
          <p:cNvSpPr txBox="1">
            <a:spLocks noGrp="1"/>
          </p:cNvSpPr>
          <p:nvPr>
            <p:ph type="title"/>
          </p:nvPr>
        </p:nvSpPr>
        <p:spPr>
          <a:xfrm>
            <a:off x="331304" y="544710"/>
            <a:ext cx="9367814" cy="8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Nelson Mandela, le sujet du poème</a:t>
            </a:r>
            <a:endParaRPr/>
          </a:p>
        </p:txBody>
      </p:sp>
      <p:pic>
        <p:nvPicPr>
          <p:cNvPr id="158" name="Google Shape;15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63270" y="0"/>
            <a:ext cx="2928730" cy="193481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"/>
          <p:cNvSpPr txBox="1"/>
          <p:nvPr/>
        </p:nvSpPr>
        <p:spPr>
          <a:xfrm>
            <a:off x="410817" y="1582340"/>
            <a:ext cx="8852453" cy="406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b="0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Né le 18 juillet 1918 à </a:t>
            </a:r>
            <a:r>
              <a:rPr lang="fr-FR" sz="2000" b="0" i="0" u="none" strike="noStrike" cap="none" dirty="0" err="1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Mvezo</a:t>
            </a:r>
            <a:r>
              <a:rPr lang="fr-FR" sz="2000" b="0" i="0" u="none" strike="noStrike" cap="none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 et mort le 3 décembre 2013 à Johannesburg </a:t>
            </a:r>
            <a:endParaRPr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Il a passé sa vie à combattre l’apartheid et la ségrégation en Afrique du Sud.</a:t>
            </a:r>
            <a:endParaRPr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Condamné à la prison à perpétuité (= à vie) en 1962 pour avoir mener des campagnes de luttes notamment en incitant à la grève générale ou encore du sabotage ou le bombardement de lieux emblématiques de l’apartheid.</a:t>
            </a:r>
            <a:endParaRPr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Il resta 27 ans emprisonné puis fut libéré le 11 février 1990.</a:t>
            </a:r>
            <a:endParaRPr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Quintessential"/>
              <a:ea typeface="Quintessential"/>
              <a:cs typeface="Quintessential"/>
              <a:sym typeface="Quintessent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"/>
          <p:cNvSpPr txBox="1">
            <a:spLocks noGrp="1"/>
          </p:cNvSpPr>
          <p:nvPr>
            <p:ph type="title"/>
          </p:nvPr>
        </p:nvSpPr>
        <p:spPr>
          <a:xfrm>
            <a:off x="331305" y="543340"/>
            <a:ext cx="9367814" cy="8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Nelson Mandela, le sujet du poème</a:t>
            </a:r>
            <a:endParaRPr/>
          </a:p>
        </p:txBody>
      </p:sp>
      <p:pic>
        <p:nvPicPr>
          <p:cNvPr id="165" name="Google Shape;165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263270" y="0"/>
            <a:ext cx="2928730" cy="193481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331305" y="1690062"/>
            <a:ext cx="8931966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En 1993, il reçoit le Prix Nobel de la Paix pour avoir contribué à mettre fin au régime ségrégationniste de l’apartheid.</a:t>
            </a:r>
            <a:endParaRPr dirty="0">
              <a:latin typeface="Trebuchet MS" panose="020B0603020202020204" pitchFamily="34" charset="0"/>
            </a:endParaRPr>
          </a:p>
          <a:p>
            <a:pPr marL="285750" marR="0" lvl="0" indent="-158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En avril 1994, Nelson Mandela devient le premier président noir d’Afrique du Sud et il le restera jusqu’en 1999. </a:t>
            </a:r>
            <a:endParaRPr dirty="0">
              <a:latin typeface="Trebuchet MS" panose="020B060302020202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lt1"/>
              </a:solidFill>
              <a:latin typeface="Trebuchet MS" panose="020B0603020202020204" pitchFamily="34" charset="0"/>
              <a:ea typeface="Quintessential"/>
              <a:cs typeface="Quintessential"/>
              <a:sym typeface="Quintessent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⮚"/>
            </a:pPr>
            <a:r>
              <a:rPr lang="fr-FR" sz="2000" dirty="0">
                <a:solidFill>
                  <a:schemeClr val="lt1"/>
                </a:solidFill>
                <a:latin typeface="Trebuchet MS" panose="020B0603020202020204" pitchFamily="34" charset="0"/>
                <a:ea typeface="Quintessential"/>
                <a:cs typeface="Quintessential"/>
                <a:sym typeface="Quintessential"/>
              </a:rPr>
              <a:t>C’est une icône mondiale de la réconciliation et du pardon, en faveur des droits humains.</a:t>
            </a:r>
            <a:endParaRPr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275549" y="287283"/>
            <a:ext cx="4924477" cy="203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20"/>
              <a:buFont typeface="Trebuchet MS"/>
              <a:buNone/>
            </a:pPr>
            <a:r>
              <a:rPr lang="fr-FR" sz="4320" dirty="0"/>
              <a:t>Lecture du poème</a:t>
            </a:r>
            <a:br>
              <a:rPr lang="fr-FR" sz="4320" i="1" dirty="0"/>
            </a:br>
            <a:r>
              <a:rPr lang="fr-FR" sz="4320" i="1" dirty="0"/>
              <a:t>Une vie, une étoile</a:t>
            </a:r>
            <a:br>
              <a:rPr lang="fr-FR" sz="4320" i="1" dirty="0"/>
            </a:br>
            <a:r>
              <a:rPr lang="fr-FR" sz="4320" dirty="0"/>
              <a:t>de Laura</a:t>
            </a:r>
            <a:endParaRPr dirty="0"/>
          </a:p>
        </p:txBody>
      </p:sp>
      <p:sp>
        <p:nvSpPr>
          <p:cNvPr id="172" name="Google Shape;172;p5"/>
          <p:cNvSpPr txBox="1"/>
          <p:nvPr/>
        </p:nvSpPr>
        <p:spPr>
          <a:xfrm>
            <a:off x="5397433" y="212534"/>
            <a:ext cx="5094600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	Une voix légère volait au vent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Elle virevoltait au gré du temps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Sous le tison ardent de ses accords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L’horizon se teintait de vie et d’or.</a:t>
            </a:r>
            <a:b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 	Elle est un souffle, elle est une vie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murmure d’étoile, un paradis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Une poussière d’ombre et de lumière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cœur de sagesse, une source claire.</a:t>
            </a:r>
            <a:b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Vogue </a:t>
            </a:r>
            <a:r>
              <a:rPr lang="fr-FR" sz="1665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Madiba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vogue sur les rives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	Chasse les nuages de nos dérives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Porte ta parole en terre divine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Avant que notre monde ne décline.</a:t>
            </a:r>
            <a:b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À l’aube de ton ultime soupir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Danse l’espoir des rêves à venir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 	Le silence dessine un arc-en-ciel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Nelson, une vie, un souffle éternel.</a:t>
            </a:r>
            <a:endParaRPr dirty="0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151562" y="211511"/>
            <a:ext cx="4924477" cy="1727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/>
              <a:t>Analyse de la forme du poème</a:t>
            </a:r>
            <a:endParaRPr/>
          </a:p>
        </p:txBody>
      </p:sp>
      <p:sp>
        <p:nvSpPr>
          <p:cNvPr id="178" name="Google Shape;178;p6"/>
          <p:cNvSpPr txBox="1">
            <a:spLocks noGrp="1"/>
          </p:cNvSpPr>
          <p:nvPr>
            <p:ph type="body" idx="1"/>
          </p:nvPr>
        </p:nvSpPr>
        <p:spPr>
          <a:xfrm>
            <a:off x="5397623" y="213557"/>
            <a:ext cx="4657614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1 	Une voix légère volait au vent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Elle virevoltait au gré du temps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Sous le tison ardent de ses accords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L’horizon se teintait de vie et d’or.</a:t>
            </a:r>
            <a:br>
              <a:rPr lang="fr-FR" sz="1665">
                <a:solidFill>
                  <a:schemeClr val="lt1"/>
                </a:solidFill>
              </a:rPr>
            </a:br>
            <a:endParaRPr sz="166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5 	Elle est un souffle, elle est une vie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Un murmure d’étoile, un paradis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Une poussière d’ombre et de lumière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Un cœur de sagesse, une source claire.</a:t>
            </a:r>
            <a:br>
              <a:rPr lang="fr-FR" sz="1665">
                <a:solidFill>
                  <a:schemeClr val="lt1"/>
                </a:solidFill>
              </a:rPr>
            </a:br>
            <a:endParaRPr sz="166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Vogue Madiba, vogue sur les rives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10 	Chasse les nuages de nos dérives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Porte ta parole en terre divine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Avant que notre monde ne décline.</a:t>
            </a:r>
            <a:br>
              <a:rPr lang="fr-FR" sz="1665">
                <a:solidFill>
                  <a:schemeClr val="lt1"/>
                </a:solidFill>
              </a:rPr>
            </a:br>
            <a:endParaRPr sz="166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À l’aube de ton ultime soupir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Danse l’espoir des rêves à venir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15 	Le silence dessine un arc-en-ciel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Nelson, une vie, un souffle éternel.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151562" y="1939206"/>
            <a:ext cx="4924477" cy="3054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fr-FR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Combien de strophes y a-t-il et comment sont-elles organisées ?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fr-FR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Comment sont organisés les vers ?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fr-FR" sz="18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Quels types de rimes sont utilisés ?</a:t>
            </a:r>
            <a:endParaRPr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endParaRPr sz="18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521795" y="2212193"/>
            <a:ext cx="486496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				</a:t>
            </a:r>
            <a:r>
              <a:rPr lang="fr-FR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Il y a quatre strophes en tout. Chaque strophe possèdent quatre vers ce qui en fait des quatrains.</a:t>
            </a:r>
            <a:endParaRPr dirty="0"/>
          </a:p>
        </p:txBody>
      </p:sp>
      <p:sp>
        <p:nvSpPr>
          <p:cNvPr id="181" name="Google Shape;181;p6"/>
          <p:cNvSpPr txBox="1"/>
          <p:nvPr/>
        </p:nvSpPr>
        <p:spPr>
          <a:xfrm>
            <a:off x="521795" y="3005005"/>
            <a:ext cx="486496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				</a:t>
            </a:r>
            <a:r>
              <a:rPr lang="fr-FR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Il y a dix syllabes dans chaque vers ce qui en fait des décasyllabes.</a:t>
            </a:r>
            <a:endParaRPr dirty="0"/>
          </a:p>
        </p:txBody>
      </p:sp>
      <p:sp>
        <p:nvSpPr>
          <p:cNvPr id="182" name="Google Shape;182;p6"/>
          <p:cNvSpPr txBox="1"/>
          <p:nvPr/>
        </p:nvSpPr>
        <p:spPr>
          <a:xfrm>
            <a:off x="532152" y="3814353"/>
            <a:ext cx="4864962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				</a:t>
            </a:r>
            <a:r>
              <a:rPr lang="fr-FR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Les rimes sont de types AABB, donc ce sont des rimes plates (ou suivies).</a:t>
            </a:r>
            <a:endParaRPr dirty="0"/>
          </a:p>
        </p:txBody>
      </p:sp>
      <p:sp>
        <p:nvSpPr>
          <p:cNvPr id="183" name="Google Shape;183;p6"/>
          <p:cNvSpPr txBox="1"/>
          <p:nvPr/>
        </p:nvSpPr>
        <p:spPr>
          <a:xfrm>
            <a:off x="5397752" y="212534"/>
            <a:ext cx="4657614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	</a:t>
            </a:r>
            <a:r>
              <a:rPr lang="fr-FR" sz="1665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U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ne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00FFFF"/>
                </a:highlight>
                <a:latin typeface="Trebuchet MS"/>
                <a:ea typeface="Trebuchet MS"/>
                <a:cs typeface="Trebuchet MS"/>
                <a:sym typeface="Trebuchet MS"/>
              </a:rPr>
              <a:t>voix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lé</a:t>
            </a:r>
            <a:r>
              <a:rPr lang="fr-FR" sz="1665">
                <a:solidFill>
                  <a:schemeClr val="lt1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gè</a:t>
            </a:r>
            <a:r>
              <a:rPr lang="fr-FR" sz="1665">
                <a:solidFill>
                  <a:schemeClr val="lt1"/>
                </a:solidFill>
                <a:highlight>
                  <a:srgbClr val="0000FF"/>
                </a:highlight>
                <a:latin typeface="Trebuchet MS"/>
                <a:ea typeface="Trebuchet MS"/>
                <a:cs typeface="Trebuchet MS"/>
                <a:sym typeface="Trebuchet MS"/>
              </a:rPr>
              <a:t>re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008080"/>
                </a:highlight>
                <a:latin typeface="Trebuchet MS"/>
                <a:ea typeface="Trebuchet MS"/>
                <a:cs typeface="Trebuchet MS"/>
                <a:sym typeface="Trebuchet MS"/>
              </a:rPr>
              <a:t>vo</a:t>
            </a:r>
            <a:r>
              <a:rPr lang="fr-FR" sz="1665">
                <a:solidFill>
                  <a:schemeClr val="lt1"/>
                </a:solidFill>
                <a:highlight>
                  <a:srgbClr val="800000"/>
                </a:highlight>
                <a:latin typeface="Trebuchet MS"/>
                <a:ea typeface="Trebuchet MS"/>
                <a:cs typeface="Trebuchet MS"/>
                <a:sym typeface="Trebuchet MS"/>
              </a:rPr>
              <a:t>lait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808000"/>
                </a:highlight>
                <a:latin typeface="Trebuchet MS"/>
                <a:ea typeface="Trebuchet MS"/>
                <a:cs typeface="Trebuchet MS"/>
                <a:sym typeface="Trebuchet MS"/>
              </a:rPr>
              <a:t>au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C0C0C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>
                <a:solidFill>
                  <a:srgbClr val="FF0000"/>
                </a:solidFill>
                <a:highlight>
                  <a:srgbClr val="C0C0C0"/>
                </a:highlight>
                <a:latin typeface="Trebuchet MS"/>
                <a:ea typeface="Trebuchet MS"/>
                <a:cs typeface="Trebuchet MS"/>
                <a:sym typeface="Trebuchet MS"/>
              </a:rPr>
              <a:t>ent</a:t>
            </a:r>
            <a:endParaRPr sz="1665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Elle virevoltait au gré du t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emps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Sous le tison ardent de ses acc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ords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L’horizon se teintait de vie et d’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or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 	Elle est un souffle, elle est une v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murmure d’étoile, un parad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Une poussière d’ombre et de lumi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ère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cœur de sagesse, une source cl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aire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Vogue Madiba, vogue sur les r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ives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	Chasse les nuages de nos dér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ives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Porte ta parole en terre div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ine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Avant que notre monde ne décl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ine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À l’aube de ton ultime soup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Danse l’espoir des rêves à ven</a:t>
            </a:r>
            <a:r>
              <a:rPr lang="fr-FR" sz="1665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ir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 	Le silence dessine un arc-en-ci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el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Nelson, une vie, un souffle étern</a:t>
            </a:r>
            <a:r>
              <a:rPr lang="fr-FR" sz="1665">
                <a:solidFill>
                  <a:schemeClr val="accent4"/>
                </a:solidFill>
                <a:latin typeface="Trebuchet MS"/>
                <a:ea typeface="Trebuchet MS"/>
                <a:cs typeface="Trebuchet MS"/>
                <a:sym typeface="Trebuchet MS"/>
              </a:rPr>
              <a:t>el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endParaRPr/>
          </a:p>
        </p:txBody>
      </p:sp>
      <p:sp>
        <p:nvSpPr>
          <p:cNvPr id="184" name="Google Shape;184;p6"/>
          <p:cNvSpPr txBox="1"/>
          <p:nvPr/>
        </p:nvSpPr>
        <p:spPr>
          <a:xfrm>
            <a:off x="5397433" y="212534"/>
            <a:ext cx="4657614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	</a:t>
            </a:r>
            <a:r>
              <a:rPr lang="fr-FR" sz="1665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U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ne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00FFFF"/>
                </a:highlight>
                <a:latin typeface="Trebuchet MS"/>
                <a:ea typeface="Trebuchet MS"/>
                <a:cs typeface="Trebuchet MS"/>
                <a:sym typeface="Trebuchet MS"/>
              </a:rPr>
              <a:t>voix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FFFF00"/>
                </a:highlight>
                <a:latin typeface="Trebuchet MS"/>
                <a:ea typeface="Trebuchet MS"/>
                <a:cs typeface="Trebuchet MS"/>
                <a:sym typeface="Trebuchet MS"/>
              </a:rPr>
              <a:t>lé</a:t>
            </a:r>
            <a:r>
              <a:rPr lang="fr-FR" sz="1665">
                <a:solidFill>
                  <a:schemeClr val="lt1"/>
                </a:solidFill>
                <a:highlight>
                  <a:srgbClr val="FF00FF"/>
                </a:highlight>
                <a:latin typeface="Trebuchet MS"/>
                <a:ea typeface="Trebuchet MS"/>
                <a:cs typeface="Trebuchet MS"/>
                <a:sym typeface="Trebuchet MS"/>
              </a:rPr>
              <a:t>gè</a:t>
            </a:r>
            <a:r>
              <a:rPr lang="fr-FR" sz="1665">
                <a:solidFill>
                  <a:schemeClr val="lt1"/>
                </a:solidFill>
                <a:highlight>
                  <a:srgbClr val="0000FF"/>
                </a:highlight>
                <a:latin typeface="Trebuchet MS"/>
                <a:ea typeface="Trebuchet MS"/>
                <a:cs typeface="Trebuchet MS"/>
                <a:sym typeface="Trebuchet MS"/>
              </a:rPr>
              <a:t>re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008080"/>
                </a:highlight>
                <a:latin typeface="Trebuchet MS"/>
                <a:ea typeface="Trebuchet MS"/>
                <a:cs typeface="Trebuchet MS"/>
                <a:sym typeface="Trebuchet MS"/>
              </a:rPr>
              <a:t>vo</a:t>
            </a:r>
            <a:r>
              <a:rPr lang="fr-FR" sz="1665">
                <a:solidFill>
                  <a:schemeClr val="lt1"/>
                </a:solidFill>
                <a:highlight>
                  <a:srgbClr val="800000"/>
                </a:highlight>
                <a:latin typeface="Trebuchet MS"/>
                <a:ea typeface="Trebuchet MS"/>
                <a:cs typeface="Trebuchet MS"/>
                <a:sym typeface="Trebuchet MS"/>
              </a:rPr>
              <a:t>lait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808000"/>
                </a:highlight>
                <a:latin typeface="Trebuchet MS"/>
                <a:ea typeface="Trebuchet MS"/>
                <a:cs typeface="Trebuchet MS"/>
                <a:sym typeface="Trebuchet MS"/>
              </a:rPr>
              <a:t>au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fr-FR" sz="1665">
                <a:solidFill>
                  <a:schemeClr val="lt1"/>
                </a:solidFill>
                <a:highlight>
                  <a:srgbClr val="C0C0C0"/>
                </a:highlight>
                <a:latin typeface="Trebuchet MS"/>
                <a:ea typeface="Trebuchet MS"/>
                <a:cs typeface="Trebuchet MS"/>
                <a:sym typeface="Trebuchet MS"/>
              </a:rPr>
              <a:t>vent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Elle virevoltait au gré du temps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Sous le tison ardent de ses accords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L’horizon se teintait de vie et d’or.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 	Elle est un souffle, elle est une vie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murmure d’étoile, un paradis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Une poussière d’ombre et de lumière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cœur de sagesse, une source claire.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Vogue Madiba, vogue sur les rives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	Chasse les nuages de nos dérives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Porte ta parole en terre divine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Avant que notre monde ne décline.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À l’aube de ton ultime soupir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Danse l’espoir des rêves à venir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 	Le silence dessine un arc-en-ciel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Nelson, une vie, un souffle éternel.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565608" y="374073"/>
            <a:ext cx="4521297" cy="1831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Trebuchet MS"/>
              <a:buNone/>
            </a:pPr>
            <a:r>
              <a:rPr lang="fr-FR" sz="4800" dirty="0"/>
              <a:t>Analyse de la forme du poème</a:t>
            </a:r>
            <a:endParaRPr dirty="0"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5397623" y="213557"/>
            <a:ext cx="4657614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1 	Une voix légère volait au vent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Elle virevoltait au gré du temps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Sous le tison ardent de ses accords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L’horizon se teintait de vie et d’or.</a:t>
            </a:r>
            <a:br>
              <a:rPr lang="fr-FR" sz="1665">
                <a:solidFill>
                  <a:schemeClr val="lt1"/>
                </a:solidFill>
              </a:rPr>
            </a:br>
            <a:endParaRPr sz="166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5 	Elle est un souffle, elle est une vie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Un murmure d’étoile, un paradis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Une poussière d’ombre et de lumière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Un cœur de sagesse, une source claire.</a:t>
            </a:r>
            <a:br>
              <a:rPr lang="fr-FR" sz="1665">
                <a:solidFill>
                  <a:schemeClr val="lt1"/>
                </a:solidFill>
              </a:rPr>
            </a:br>
            <a:endParaRPr sz="166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Vogue Madiba, vogue sur les rives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10 	Chasse les nuages de nos dérives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Porte ta parole en terre divine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Avant que notre monde ne décline.</a:t>
            </a:r>
            <a:br>
              <a:rPr lang="fr-FR" sz="1665">
                <a:solidFill>
                  <a:schemeClr val="lt1"/>
                </a:solidFill>
              </a:rPr>
            </a:br>
            <a:endParaRPr sz="166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À l’aube de ton ultime soupir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Danse l’espoir des rêves à venir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15 	Le silence dessine un arc-en-ciel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32"/>
              <a:buNone/>
            </a:pPr>
            <a:r>
              <a:rPr lang="fr-FR" sz="1665">
                <a:solidFill>
                  <a:schemeClr val="lt1"/>
                </a:solidFill>
              </a:rPr>
              <a:t>	Nelson, une vie, un souffle éternel.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162428" y="1866507"/>
            <a:ext cx="4924477" cy="4617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fr-FR" sz="18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Surlignez en vert les mots appartenant au champs lexical de la nature.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endParaRPr dirty="0"/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</a:pPr>
            <a:r>
              <a:rPr lang="fr-FR" sz="18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Quel est l’un des sons, l’une des consonnes les plus entendues dans le poème ? Et à quoi cela </a:t>
            </a:r>
            <a:r>
              <a:rPr lang="fr-FR" sz="1800" dirty="0" err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sert-il</a:t>
            </a:r>
            <a:r>
              <a:rPr lang="fr-FR" sz="18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?</a:t>
            </a:r>
            <a:endParaRPr dirty="0"/>
          </a:p>
          <a:p>
            <a: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</a:pPr>
            <a:endParaRPr sz="18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2" name="Google Shape;192;p7"/>
          <p:cNvSpPr txBox="1"/>
          <p:nvPr/>
        </p:nvSpPr>
        <p:spPr>
          <a:xfrm>
            <a:off x="492760" y="3348741"/>
            <a:ext cx="4904863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					</a:t>
            </a:r>
            <a:r>
              <a:rPr lang="fr-FR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Il s’agit du son « v ». Cela s’appelle une allitération. Cela sert à rappeler le bruit le vent et donc que « la voix légère » de Nelson Mandela qui « volait au vent » est toujours avec nous.</a:t>
            </a:r>
            <a:endParaRPr dirty="0"/>
          </a:p>
        </p:txBody>
      </p:sp>
      <p:sp>
        <p:nvSpPr>
          <p:cNvPr id="193" name="Google Shape;193;p7"/>
          <p:cNvSpPr txBox="1"/>
          <p:nvPr/>
        </p:nvSpPr>
        <p:spPr>
          <a:xfrm>
            <a:off x="5397623" y="213557"/>
            <a:ext cx="4657614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	Une voix légère volait au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vent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Elle virevoltait au gré du temps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Sous le tison ardent de ses accords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L’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horizon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se teintait de vie et d’or.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 	Elle est un souffle, elle est une vie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murmure d’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étoile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un paradis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Une poussière d’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ombre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et de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lumière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cœur de sagesse, une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source claire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Vogue Madiba, vogue sur les rives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	Chasse les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nuages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de nos dérives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Porte ta parole en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terre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divine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Avant que notre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monde</a:t>
            </a: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ne décline.</a:t>
            </a:r>
            <a:b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À l’aube de ton ultime soupir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Danse l’espoir des rêves à venir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 	Le silence dessine un </a:t>
            </a:r>
            <a:r>
              <a:rPr lang="fr-FR" sz="1665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arc-en-ciel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Nelson, une vie, un souffle éternel.</a:t>
            </a:r>
            <a:endParaRPr/>
          </a:p>
        </p:txBody>
      </p:sp>
      <p:sp>
        <p:nvSpPr>
          <p:cNvPr id="194" name="Google Shape;194;p7"/>
          <p:cNvSpPr txBox="1"/>
          <p:nvPr/>
        </p:nvSpPr>
        <p:spPr>
          <a:xfrm>
            <a:off x="5397623" y="213557"/>
            <a:ext cx="4657614" cy="62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 	Une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oix légère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olait au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ent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Elle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ire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oltait au gré du temps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Sous le tison ardent de ses accords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L’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horizon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se teintait de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ie et d’or.</a:t>
            </a:r>
            <a:b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5 	Elle est un souffle, elle est une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murmure d’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étoile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un paradis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Une poussière d’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ombre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et de 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lumière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Un cœur de sagesse, une 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source claire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  <a:b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ogue </a:t>
            </a:r>
            <a:r>
              <a:rPr lang="fr-FR" sz="1665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Madiba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ogue sur les ri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10 	Chasse les 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nuages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de nos déri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Porte ta parole en 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terre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di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ine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Avant que notre 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monde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ne décline.</a:t>
            </a:r>
            <a:b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665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À l’aube de ton ultime soupir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Danse l’espoir des rê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 à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enir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15 	Le silence dessine un </a:t>
            </a:r>
            <a:r>
              <a:rPr lang="fr-FR" sz="1665" dirty="0">
                <a:solidFill>
                  <a:schemeClr val="lt1"/>
                </a:solidFill>
                <a:highlight>
                  <a:srgbClr val="00FF00"/>
                </a:highlight>
                <a:latin typeface="Trebuchet MS"/>
                <a:ea typeface="Trebuchet MS"/>
                <a:cs typeface="Trebuchet MS"/>
                <a:sym typeface="Trebuchet MS"/>
              </a:rPr>
              <a:t>arc-en-ciel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332"/>
              <a:buFont typeface="Noto Sans Symbols"/>
              <a:buNone/>
            </a:pP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	Nelson, une </a:t>
            </a:r>
            <a:r>
              <a:rPr lang="fr-FR" sz="1665" dirty="0">
                <a:solidFill>
                  <a:schemeClr val="lt1"/>
                </a:solidFill>
                <a:highlight>
                  <a:srgbClr val="FF0000"/>
                </a:highlight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r>
              <a:rPr lang="fr-FR" sz="1665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ie, un souffle éternel.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1</a:t>
            </a:r>
            <a:endParaRPr/>
          </a:p>
        </p:txBody>
      </p:sp>
      <p:sp>
        <p:nvSpPr>
          <p:cNvPr id="200" name="Google Shape;200;p8"/>
          <p:cNvSpPr txBox="1">
            <a:spLocks noGrp="1"/>
          </p:cNvSpPr>
          <p:nvPr>
            <p:ph type="body" idx="1"/>
          </p:nvPr>
        </p:nvSpPr>
        <p:spPr>
          <a:xfrm>
            <a:off x="4859140" y="499754"/>
            <a:ext cx="5913606" cy="2022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Une voix légère volait au vent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</a:t>
            </a:r>
            <a:r>
              <a:rPr lang="fr-FR" sz="2400" b="0" i="0" dirty="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 b="0" i="0" dirty="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virevoltait</a:t>
            </a: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au gré du temps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Sous le tison ardent de ses accords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L’horizon se teintait de vie et d’or.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1" name="Google Shape;201;p8"/>
          <p:cNvSpPr txBox="1"/>
          <p:nvPr/>
        </p:nvSpPr>
        <p:spPr>
          <a:xfrm>
            <a:off x="543099" y="2629013"/>
            <a:ext cx="6747029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Que signifie « virevoltait »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S’électrocuter avec des volts.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Se déplacer en tournoyant.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Changer, virer de bord (sur un bateau).</a:t>
            </a:r>
            <a:endParaRPr/>
          </a:p>
        </p:txBody>
      </p:sp>
      <p:sp>
        <p:nvSpPr>
          <p:cNvPr id="202" name="Google Shape;202;p8"/>
          <p:cNvSpPr txBox="1"/>
          <p:nvPr/>
        </p:nvSpPr>
        <p:spPr>
          <a:xfrm>
            <a:off x="543098" y="2629013"/>
            <a:ext cx="6304017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Que</a:t>
            </a:r>
            <a:r>
              <a:rPr lang="fr-FR" sz="2400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signifie « virevoltait » 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S’électrocuter avec des volts.</a:t>
            </a:r>
            <a:endParaRPr dirty="0"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 déplacer en tournoyant.</a:t>
            </a:r>
            <a:endParaRPr dirty="0">
              <a:solidFill>
                <a:srgbClr val="FFFFFF"/>
              </a:solidFill>
            </a:endParaRPr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 dirty="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Changer, virer de bord (sur un bateau).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>
            <a:spLocks noGrp="1"/>
          </p:cNvSpPr>
          <p:nvPr>
            <p:ph type="title"/>
          </p:nvPr>
        </p:nvSpPr>
        <p:spPr>
          <a:xfrm>
            <a:off x="543098" y="392987"/>
            <a:ext cx="11105804" cy="770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lvl="0" indent="-5715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Char char="❖"/>
            </a:pPr>
            <a:r>
              <a:rPr lang="fr-FR">
                <a:latin typeface="Quintessential"/>
                <a:ea typeface="Quintessential"/>
                <a:cs typeface="Quintessential"/>
                <a:sym typeface="Quintessential"/>
              </a:rPr>
              <a:t>Strophe 1</a:t>
            </a:r>
            <a:endParaRPr/>
          </a:p>
        </p:txBody>
      </p:sp>
      <p:sp>
        <p:nvSpPr>
          <p:cNvPr id="208" name="Google Shape;208;p9"/>
          <p:cNvSpPr txBox="1">
            <a:spLocks noGrp="1"/>
          </p:cNvSpPr>
          <p:nvPr>
            <p:ph type="body" idx="1"/>
          </p:nvPr>
        </p:nvSpPr>
        <p:spPr>
          <a:xfrm>
            <a:off x="4717626" y="499755"/>
            <a:ext cx="59136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Une voix légère volait au vent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Elle virevoltait au gré du temps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Sous le </a:t>
            </a:r>
            <a:r>
              <a:rPr lang="fr-FR" sz="2400" b="0" i="0" dirty="0">
                <a:solidFill>
                  <a:schemeClr val="accent6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tison</a:t>
            </a:r>
            <a:r>
              <a:rPr lang="fr-FR" sz="2400" b="0" i="0" dirty="0">
                <a:solidFill>
                  <a:srgbClr val="16B0E3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 </a:t>
            </a: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ardent de ses accords</a:t>
            </a:r>
            <a:endParaRPr dirty="0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fr-FR" sz="2400" b="0" i="0" dirty="0">
                <a:solidFill>
                  <a:srgbClr val="FFFFFF"/>
                </a:solidFill>
                <a:latin typeface="Quintessential"/>
                <a:ea typeface="Quintessential"/>
                <a:cs typeface="Quintessential"/>
                <a:sym typeface="Quintessential"/>
              </a:rPr>
              <a:t>L’horizon se teintait de vie et d’or.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09" name="Google Shape;209;p9"/>
          <p:cNvSpPr txBox="1"/>
          <p:nvPr/>
        </p:nvSpPr>
        <p:spPr>
          <a:xfrm>
            <a:off x="390698" y="2435968"/>
            <a:ext cx="818434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Qu’est-ce qu’un « tison »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instrument pour attiser le feu.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métier à tisser.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morceau de bois brulé ou en train de brûler.</a:t>
            </a:r>
            <a:endParaRPr/>
          </a:p>
        </p:txBody>
      </p:sp>
      <p:sp>
        <p:nvSpPr>
          <p:cNvPr id="210" name="Google Shape;210;p9"/>
          <p:cNvSpPr txBox="1"/>
          <p:nvPr/>
        </p:nvSpPr>
        <p:spPr>
          <a:xfrm>
            <a:off x="390698" y="2435160"/>
            <a:ext cx="818434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Qu’est-ce qu’un « tison » 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instrument pour attiser le feu.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Un métier à tisser.</a:t>
            </a:r>
            <a:endParaRPr/>
          </a:p>
          <a:p>
            <a:pPr marL="742950" marR="0" lvl="1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Noto Sans Symbols"/>
              <a:buChar char="▪"/>
            </a:pPr>
            <a:r>
              <a:rPr lang="fr-FR"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Un morceau de bois br</a:t>
            </a:r>
            <a:r>
              <a:rPr lang="fr-FR" sz="24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û</a:t>
            </a:r>
            <a:r>
              <a:rPr lang="fr-FR" sz="24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lé ou en train de brûler.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te">
  <a:themeElements>
    <a:clrScheme name="Facette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2585</Words>
  <Application>Microsoft Office PowerPoint</Application>
  <PresentationFormat>Widescreen</PresentationFormat>
  <Paragraphs>302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Quintessential</vt:lpstr>
      <vt:lpstr>Noto Sans Symbols</vt:lpstr>
      <vt:lpstr>Trebuchet MS</vt:lpstr>
      <vt:lpstr>Arial</vt:lpstr>
      <vt:lpstr>Facette</vt:lpstr>
      <vt:lpstr>Poème « Une vie, une étoile »</vt:lpstr>
      <vt:lpstr>L’autrice et le poème</vt:lpstr>
      <vt:lpstr>Nelson Mandela, le sujet du poème</vt:lpstr>
      <vt:lpstr>Nelson Mandela, le sujet du poème</vt:lpstr>
      <vt:lpstr>Lecture du poème Une vie, une étoile de Laura</vt:lpstr>
      <vt:lpstr>Analyse de la forme du poème</vt:lpstr>
      <vt:lpstr>Analyse de la forme du poème</vt:lpstr>
      <vt:lpstr>Strophe 1</vt:lpstr>
      <vt:lpstr>Strophe 1</vt:lpstr>
      <vt:lpstr>Strophe 1</vt:lpstr>
      <vt:lpstr>Strophe 2</vt:lpstr>
      <vt:lpstr>Strophe 2</vt:lpstr>
      <vt:lpstr>Strophe 3</vt:lpstr>
      <vt:lpstr>Strophe 3</vt:lpstr>
      <vt:lpstr>Strophe 4</vt:lpstr>
      <vt:lpstr>Strophe 4</vt:lpstr>
      <vt:lpstr>Quelques œuvres rendant hommage à Nelson Mandela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Poème « Une vie, une étoile »</dc:title>
  <dc:creator>Alyssia Miller</dc:creator>
  <cp:lastModifiedBy>Jérôme Cosnard</cp:lastModifiedBy>
  <cp:revision>7</cp:revision>
  <dcterms:created xsi:type="dcterms:W3CDTF">2020-08-10T17:00:41Z</dcterms:created>
  <dcterms:modified xsi:type="dcterms:W3CDTF">2021-02-04T18:03:55Z</dcterms:modified>
</cp:coreProperties>
</file>